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3B3B"/>
    <a:srgbClr val="C2C2C2"/>
    <a:srgbClr val="887973"/>
    <a:srgbClr val="BCB4A3"/>
    <a:srgbClr val="B2A8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BA7AD-96EA-4867-8F9B-CE5385F99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F9D627-7419-4B6E-9E3D-8C520F365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FF2832-C031-451A-A4A0-590ECBEA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9C0611-0696-4689-8C91-F6908B8C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6B561C-7C26-47D4-ADC8-46722AE7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89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FA117-EBB5-4415-A974-FCB250B0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EC1BC2-F05A-4CBA-93DA-BFFC10C07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1BD1B-1E90-4746-9BF7-8911A7DC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1B3781-81D1-4CB1-839E-466CD09A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B51A64-0796-443B-A9A1-89935AB8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76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ADFEF4-73B2-43C9-A250-56184ACE3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C87C87-CCA5-4657-BB41-60925CAE6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DD9E3D-805A-420A-B513-E493D71B0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7F3A3C-3739-45DD-84C0-14788E67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8188A2-B3C3-4628-8F80-B70AB1CA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6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6BE1E-C297-42B0-BC26-8F3D789A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EDE0BC-286E-48F8-8D5A-01ADA1BAD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640058-F7F0-4816-AD1E-EF2D4A49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FCCF50-3971-4EF5-A175-467D4A28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010B8B-4216-450A-A66D-A9A2C3EA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71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54930-5CB9-4120-8615-C79871C3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7FB4D4-AE7D-4389-BC5B-15C36162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8D18C0-8D91-4316-9A4F-7CC848CA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B36235-D529-4CD6-839F-DC8DAC9C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DABE64-3CDA-4DC9-BF31-F3FF9EDF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58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21E48-8188-473E-B9B4-8BC2EC79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89ACBF-ACC5-4498-817A-E07463E69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1D57A1-C803-4271-A50A-2614E306B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B222A3-A8E8-46F1-94EE-FF4D8CAB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2ECC09-6F06-47FE-B43B-B8B90036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FB95D8-DBB4-4621-B7C8-F90B845D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47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372FD-17FF-4F25-92EB-818E5CDA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6CD6AA-8DF9-40BE-82D8-E60536A37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A692F4-D760-429F-B193-C2B12D896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1F2146A-868A-4047-9736-D28B469FC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F8E445-A812-405B-99E9-FB6F4897C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CD61226-1446-497B-A56E-D23B7B174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8D3B983-080A-4FC1-8DAD-BDC91D256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84B727-E0CA-45E7-ADA3-8E7CE48F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64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628DF-1FBD-434F-BF86-7EB335CB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71105AC-68B0-4769-B1FB-C24A7F16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AD32B1-4974-4548-8167-960A57340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17AC59-E698-45F8-ACCC-4A7940F3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22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BE1CE3-4AF2-4646-968F-9FDAD22F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D2C8A8E-3434-4D2B-8C58-7EFA28CF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7FABD5-4372-4114-AA13-06D640C2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36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BF28F-58F9-4C07-AA86-1DDFE2FF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122DE6-7769-4E67-AF1E-5D12715C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1330AE-66CF-439F-A660-E3115166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FFE658-A51E-4B43-B4FB-57299642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6F63BA-6393-48D2-9B49-D9CCC945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68C0D8-6656-44C0-9BCB-AC28C86A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09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787598-E21D-42B3-9028-F643D7BA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2D3F14-CA27-4143-95C9-55732D1AD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F220F9-BB0C-4C8A-8F5F-0C6E16264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89C656-790E-463A-B362-1E9D617B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081F74-AF04-4CC7-A26A-135B9B994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1EE132-930B-4202-AC4A-CF97503A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48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ACF6D-C452-4C1C-9C13-323FAC5A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0A09F6-DBC0-4CB0-9871-887AF62B7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47E18-7EC1-447C-A746-EE5A8C8A4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BD497-C2EC-463F-B31E-490A5B823256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D30461-D711-4C3E-988D-308702789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87BC16-B69B-4B63-A6CE-D53D5FA76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5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  <a14:imgEffect>
                      <a14:saturation sat="98000"/>
                    </a14:imgEffect>
                    <a14:imgEffect>
                      <a14:brightnessContrast bright="-24000" contrast="-15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D1F511-1716-4070-8C5A-B808FB62D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520" y="2635367"/>
            <a:ext cx="8331200" cy="923331"/>
          </a:xfrm>
        </p:spPr>
        <p:txBody>
          <a:bodyPr>
            <a:noAutofit/>
          </a:bodyPr>
          <a:lstStyle/>
          <a:p>
            <a:pPr algn="l"/>
            <a:r>
              <a:rPr lang="ru-RU" sz="7200" dirty="0">
                <a:solidFill>
                  <a:srgbClr val="493B3B"/>
                </a:solidFill>
                <a:latin typeface="Arial Black" panose="020B0A04020102020204" pitchFamily="34" charset="0"/>
              </a:rPr>
              <a:t>Крестовые </a:t>
            </a:r>
            <a:br>
              <a:rPr lang="en-US" sz="7200" dirty="0">
                <a:solidFill>
                  <a:srgbClr val="493B3B"/>
                </a:solidFill>
                <a:latin typeface="Arial Black" panose="020B0A04020102020204" pitchFamily="34" charset="0"/>
              </a:rPr>
            </a:br>
            <a:r>
              <a:rPr lang="ru-RU" sz="7200" dirty="0">
                <a:solidFill>
                  <a:srgbClr val="493B3B"/>
                </a:solidFill>
                <a:latin typeface="Arial Black" panose="020B0A04020102020204" pitchFamily="34" charset="0"/>
              </a:rPr>
              <a:t>походы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55D8B5-D0C0-46F1-82E4-8E475DBB5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520" y="949231"/>
            <a:ext cx="2660768" cy="564609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rgbClr val="C2C2C2"/>
                </a:solidFill>
                <a:latin typeface="+mj-lt"/>
              </a:rPr>
              <a:t>Доклад на тему: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BB843-F4EF-4E70-AD9D-3A10A51F5125}"/>
              </a:ext>
            </a:extLst>
          </p:cNvPr>
          <p:cNvSpPr txBox="1"/>
          <p:nvPr/>
        </p:nvSpPr>
        <p:spPr>
          <a:xfrm>
            <a:off x="91440" y="5512117"/>
            <a:ext cx="4765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93B3B"/>
                </a:solidFill>
                <a:latin typeface="+mj-lt"/>
              </a:rPr>
              <a:t>Выполнили студенты группы ИСТ-331</a:t>
            </a:r>
          </a:p>
          <a:p>
            <a:r>
              <a:rPr lang="ru-RU" dirty="0" err="1">
                <a:solidFill>
                  <a:srgbClr val="493B3B"/>
                </a:solidFill>
                <a:latin typeface="+mj-lt"/>
              </a:rPr>
              <a:t>Числова</a:t>
            </a:r>
            <a:r>
              <a:rPr lang="ru-RU" dirty="0">
                <a:solidFill>
                  <a:srgbClr val="493B3B"/>
                </a:solidFill>
                <a:latin typeface="+mj-lt"/>
              </a:rPr>
              <a:t> Екатерина, Рыжик Анастасия, Филинцева Анастасия, Воеводский Денис, Соляр Данила</a:t>
            </a:r>
          </a:p>
        </p:txBody>
      </p:sp>
    </p:spTree>
    <p:extLst>
      <p:ext uri="{BB962C8B-B14F-4D97-AF65-F5344CB8AC3E}">
        <p14:creationId xmlns:p14="http://schemas.microsoft.com/office/powerpoint/2010/main" val="391164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8819FFE-F896-4CC8-BD67-7F7838526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75374"/>
            <a:ext cx="12192000" cy="248262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sz="2400" dirty="0">
                <a:latin typeface="+mj-lt"/>
              </a:rPr>
              <a:t>Рыцарские ордена возникли в результате церковной реформы, проводимой папой Григорием VII (1020 — 1085 г). В этот период рыцарство приобрело новую идеологическую основу. По мнению папы Григория VII, воинское искусство рыцарей, должно было быть поставлено на службу «Правому» делу:</a:t>
            </a:r>
          </a:p>
          <a:p>
            <a:r>
              <a:rPr lang="ru-RU" sz="2400" dirty="0">
                <a:latin typeface="+mj-lt"/>
              </a:rPr>
              <a:t>защите христианской Европы,</a:t>
            </a:r>
          </a:p>
          <a:p>
            <a:r>
              <a:rPr lang="ru-RU" sz="2400" dirty="0">
                <a:latin typeface="+mj-lt"/>
              </a:rPr>
              <a:t>завоеванию Святой земли,</a:t>
            </a:r>
          </a:p>
          <a:p>
            <a:r>
              <a:rPr lang="ru-RU" sz="2400" dirty="0">
                <a:latin typeface="+mj-lt"/>
              </a:rPr>
              <a:t>защите Веры и паломников от насилия «неверных».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1734CB-6BB0-476C-BC83-BFA49B7C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352"/>
            <a:ext cx="12192000" cy="4375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220F5-38B5-4FCF-B236-003CFCA2E364}"/>
              </a:ext>
            </a:extLst>
          </p:cNvPr>
          <p:cNvSpPr txBox="1"/>
          <p:nvPr/>
        </p:nvSpPr>
        <p:spPr>
          <a:xfrm>
            <a:off x="86630" y="-90004"/>
            <a:ext cx="185393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Добринский орден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D095B-61BC-45E0-950E-7A6FFD8195A4}"/>
              </a:ext>
            </a:extLst>
          </p:cNvPr>
          <p:cNvSpPr txBox="1"/>
          <p:nvPr/>
        </p:nvSpPr>
        <p:spPr>
          <a:xfrm>
            <a:off x="2169430" y="-72779"/>
            <a:ext cx="185393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Орден меченосцев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38046F-0C1D-42EB-BE4C-C7E984D36BAE}"/>
              </a:ext>
            </a:extLst>
          </p:cNvPr>
          <p:cNvSpPr txBox="1"/>
          <p:nvPr/>
        </p:nvSpPr>
        <p:spPr>
          <a:xfrm>
            <a:off x="4227668" y="-81967"/>
            <a:ext cx="184377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Орден Алькантара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32B82-E263-41E3-BDD9-970CE125A2BB}"/>
              </a:ext>
            </a:extLst>
          </p:cNvPr>
          <p:cNvSpPr txBox="1"/>
          <p:nvPr/>
        </p:nvSpPr>
        <p:spPr>
          <a:xfrm>
            <a:off x="6310468" y="-56758"/>
            <a:ext cx="169618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Орден </a:t>
            </a:r>
            <a:r>
              <a:rPr lang="ru-RU" sz="1600" dirty="0" err="1"/>
              <a:t>Калатрава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802C0-387E-4A21-A25C-0A51F3531639}"/>
              </a:ext>
            </a:extLst>
          </p:cNvPr>
          <p:cNvSpPr txBox="1"/>
          <p:nvPr/>
        </p:nvSpPr>
        <p:spPr>
          <a:xfrm>
            <a:off x="8319189" y="-59345"/>
            <a:ext cx="162506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Орден </a:t>
            </a:r>
            <a:r>
              <a:rPr lang="ru-RU" sz="1600" dirty="0" err="1"/>
              <a:t>Монтесы</a:t>
            </a:r>
            <a:endParaRPr lang="ru-RU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70DE6-8B04-46BD-A91F-7F9C9366BD39}"/>
              </a:ext>
            </a:extLst>
          </p:cNvPr>
          <p:cNvSpPr txBox="1"/>
          <p:nvPr/>
        </p:nvSpPr>
        <p:spPr>
          <a:xfrm>
            <a:off x="10293756" y="-90004"/>
            <a:ext cx="162506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Орден Сантьяго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6EA47-89C9-4C53-BB22-8C31F1F917E1}"/>
              </a:ext>
            </a:extLst>
          </p:cNvPr>
          <p:cNvSpPr txBox="1"/>
          <p:nvPr/>
        </p:nvSpPr>
        <p:spPr>
          <a:xfrm>
            <a:off x="140105" y="2025096"/>
            <a:ext cx="174698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Орден Святого Гроба Господня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47551-586D-47D5-8A32-59D9F6D8AD4A}"/>
              </a:ext>
            </a:extLst>
          </p:cNvPr>
          <p:cNvSpPr txBox="1"/>
          <p:nvPr/>
        </p:nvSpPr>
        <p:spPr>
          <a:xfrm>
            <a:off x="2345892" y="2230838"/>
            <a:ext cx="144753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Орден Христа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541EF-BFA9-4B7B-97D1-701951E1642F}"/>
              </a:ext>
            </a:extLst>
          </p:cNvPr>
          <p:cNvSpPr txBox="1"/>
          <p:nvPr/>
        </p:nvSpPr>
        <p:spPr>
          <a:xfrm>
            <a:off x="4156223" y="2207032"/>
            <a:ext cx="20828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Тамплиерский орден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BFAEE7-2317-4B28-8804-8B304BC89BB6}"/>
              </a:ext>
            </a:extLst>
          </p:cNvPr>
          <p:cNvSpPr txBox="1"/>
          <p:nvPr/>
        </p:nvSpPr>
        <p:spPr>
          <a:xfrm>
            <a:off x="6494915" y="2230838"/>
            <a:ext cx="130529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Орден Ависа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93480-0493-4F2E-94A6-A6A2D5C1FAC8}"/>
              </a:ext>
            </a:extLst>
          </p:cNvPr>
          <p:cNvSpPr txBox="1"/>
          <p:nvPr/>
        </p:nvSpPr>
        <p:spPr>
          <a:xfrm>
            <a:off x="8080159" y="2218935"/>
            <a:ext cx="210312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Орден госпитальеров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81E31F-E0DE-4FFD-B084-5C2FFF223D3A}"/>
              </a:ext>
            </a:extLst>
          </p:cNvPr>
          <p:cNvSpPr txBox="1"/>
          <p:nvPr/>
        </p:nvSpPr>
        <p:spPr>
          <a:xfrm>
            <a:off x="10314149" y="2207032"/>
            <a:ext cx="174698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600" dirty="0"/>
              <a:t>Тевтонский орден</a:t>
            </a:r>
          </a:p>
        </p:txBody>
      </p:sp>
    </p:spTree>
    <p:extLst>
      <p:ext uri="{BB962C8B-B14F-4D97-AF65-F5344CB8AC3E}">
        <p14:creationId xmlns:p14="http://schemas.microsoft.com/office/powerpoint/2010/main" val="234594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D5BDAD-6292-4F1A-97C6-8AF1870A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03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31D727-A3BD-4675-8330-43E2FD83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560" y="1565947"/>
            <a:ext cx="10358879" cy="481516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Крестовые походы проходили под лозунгом борьбы за освобождение Святой земли от мусульман;</a:t>
            </a:r>
          </a:p>
          <a:p>
            <a:pPr algn="just"/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Причинами походов был большой комплекс экономических, социальных, внешнеполитических и религиозно-психологических факторов;</a:t>
            </a:r>
          </a:p>
          <a:p>
            <a:pPr algn="just"/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Крестовые походы повлекли большие жертвы как среди населения государств Востока, так и среди их участников. Гибли многие культурные ценности, дворцы, памятники и библиотеки;</a:t>
            </a:r>
          </a:p>
          <a:p>
            <a:pPr algn="just"/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Вырос товарообмен между Западом и Востоком, порты Восточного Средиземноморья Акра, Бейрут, города Кипра стали важными узлами посреднической торговли;</a:t>
            </a:r>
          </a:p>
          <a:p>
            <a:pPr algn="just"/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Католическая церковь, тем не менее, существенно расширила зону своего влияния, консолидировала земельную собственность, создала новые структуры в виде духовно-рыцарских орденов. Вместе с тем Крестовые походы усилили конфронтацию Запада и Востока. </a:t>
            </a:r>
          </a:p>
          <a:p>
            <a:pPr marL="678180" algn="just"/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231801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2E009-92A4-4F13-AFB1-67A78B61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Источники: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D0EB8E-341E-4F28-B78A-B0567D1A2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70" y="2283777"/>
            <a:ext cx="11503660" cy="3720783"/>
          </a:xfrm>
        </p:spPr>
        <p:txBody>
          <a:bodyPr/>
          <a:lstStyle/>
          <a:p>
            <a:r>
              <a:rPr lang="ru-RU" dirty="0"/>
              <a:t>История России: в 3 т. / Под ред. А.Н. Сахарова. - М.: АСТ, 2001.</a:t>
            </a:r>
          </a:p>
          <a:p>
            <a:r>
              <a:rPr lang="ru-RU" dirty="0"/>
              <a:t>История средних веков: В 2 т. Т. 1: Учебник / Под ред. </a:t>
            </a:r>
            <a:r>
              <a:rPr lang="ru-RU" dirty="0" err="1"/>
              <a:t>С.П.Карпова</a:t>
            </a:r>
            <a:r>
              <a:rPr lang="ru-RU" dirty="0"/>
              <a:t>. - 4-е издание. - М: Изд-во </a:t>
            </a:r>
            <a:r>
              <a:rPr lang="ru-RU" dirty="0" err="1"/>
              <a:t>Моск</a:t>
            </a:r>
            <a:r>
              <a:rPr lang="ru-RU" dirty="0"/>
              <a:t>. ун-та; Изд-во 'Высшая школа', 2003. - 640 с.</a:t>
            </a:r>
          </a:p>
          <a:p>
            <a:r>
              <a:rPr lang="ru-RU" dirty="0"/>
              <a:t>Фортунатов В.В. История. - СПб.: Питер, 2012.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76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FFC01-E77B-46F4-AAA0-95C9FB33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30" y="-165903"/>
            <a:ext cx="10515600" cy="1325563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2092A2-24A3-4C75-809C-C54B7B775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77" y="894361"/>
            <a:ext cx="5228603" cy="41348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i="1" dirty="0">
                <a:latin typeface="+mj-lt"/>
              </a:rPr>
              <a:t>Крестовые походы </a:t>
            </a:r>
            <a:r>
              <a:rPr lang="ru-RU" sz="2000" dirty="0">
                <a:latin typeface="+mj-lt"/>
              </a:rPr>
              <a:t>– это военно-колонизационные движения западноевропейских феодалов, части горожан и крестьянства, осуществлявшиеся в форме религиозных войн, под лозунгом освобождения христианских святынь в Палестине из-под власти мусульман, либо обращения язычников или еретиков в католичество.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A883A-C12C-410D-82E1-349DA97F1154}"/>
              </a:ext>
            </a:extLst>
          </p:cNvPr>
          <p:cNvSpPr txBox="1"/>
          <p:nvPr/>
        </p:nvSpPr>
        <p:spPr>
          <a:xfrm>
            <a:off x="389877" y="3550919"/>
            <a:ext cx="5228603" cy="346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Участники первых Крестовых походов, нашивавшие на одежды знак креста, называли себя пилигримами, а походы – паломничеством.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В первых крестовых походах помимо крупных сеньоров и рыцарей принимали участие крестьяне и купечество североитальянских и южно-французских городов. </a:t>
            </a:r>
          </a:p>
          <a:p>
            <a:pPr algn="just"/>
            <a:endParaRPr lang="ru-RU" sz="20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49E6E7-DBE9-4598-8D9B-EBB2314CD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" t="932" r="1320"/>
          <a:stretch/>
        </p:blipFill>
        <p:spPr>
          <a:xfrm>
            <a:off x="5904902" y="609600"/>
            <a:ext cx="5992458" cy="57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62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F7FDF-19F2-4233-A59F-7485B39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0"/>
            <a:ext cx="10515600" cy="1325563"/>
          </a:xfrm>
        </p:spPr>
        <p:txBody>
          <a:bodyPr/>
          <a:lstStyle/>
          <a:p>
            <a:r>
              <a:rPr kumimoji="0" lang="ru-RU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Причины Крестовых походов: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63AA53-D62B-425C-BA0A-F125DCBD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20" y="1134745"/>
            <a:ext cx="6934200" cy="5723255"/>
          </a:xfrm>
        </p:spPr>
        <p:txBody>
          <a:bodyPr>
            <a:normAutofit/>
          </a:bodyPr>
          <a:lstStyle/>
          <a:p>
            <a:r>
              <a:rPr lang="ru-RU" sz="2200" dirty="0">
                <a:latin typeface="+mj-lt"/>
              </a:rPr>
              <a:t>В 1095 году византийский император </a:t>
            </a:r>
            <a:r>
              <a:rPr lang="ru-RU" sz="2200" b="1" dirty="0">
                <a:latin typeface="+mj-lt"/>
              </a:rPr>
              <a:t>Алексей </a:t>
            </a:r>
            <a:r>
              <a:rPr lang="ru-RU" sz="2200" b="1" dirty="0" err="1">
                <a:latin typeface="+mj-lt"/>
              </a:rPr>
              <a:t>Комнин</a:t>
            </a:r>
            <a:r>
              <a:rPr lang="en-US" sz="2200" b="1" dirty="0">
                <a:latin typeface="+mj-lt"/>
              </a:rPr>
              <a:t> I</a:t>
            </a:r>
            <a:r>
              <a:rPr lang="ru-RU" sz="2200" dirty="0">
                <a:latin typeface="+mj-lt"/>
              </a:rPr>
              <a:t> обратился к странам Западной Европы с просьбой о помощи. Он опасался, что турки-сельджуки могут захватить Константинополь. Необходимость Крестовых походов была сформулирована </a:t>
            </a:r>
            <a:r>
              <a:rPr lang="ru-RU" sz="2200" b="1" dirty="0">
                <a:latin typeface="+mj-lt"/>
              </a:rPr>
              <a:t>папой Урбаном</a:t>
            </a:r>
            <a:r>
              <a:rPr lang="en-US" sz="2200" b="1" dirty="0">
                <a:latin typeface="+mj-lt"/>
              </a:rPr>
              <a:t> II</a:t>
            </a:r>
            <a:r>
              <a:rPr lang="ru-RU" sz="2200" b="1" dirty="0">
                <a:latin typeface="+mj-lt"/>
              </a:rPr>
              <a:t>  </a:t>
            </a:r>
            <a:r>
              <a:rPr lang="ru-RU" sz="2200" dirty="0">
                <a:latin typeface="+mj-lt"/>
              </a:rPr>
              <a:t>после окончания </a:t>
            </a:r>
            <a:r>
              <a:rPr lang="ru-RU" sz="2200" dirty="0" err="1">
                <a:latin typeface="+mj-lt"/>
              </a:rPr>
              <a:t>Клермонского</a:t>
            </a:r>
            <a:r>
              <a:rPr lang="ru-RU" sz="2200" dirty="0">
                <a:latin typeface="+mj-lt"/>
              </a:rPr>
              <a:t> собора в марте 1095 г.</a:t>
            </a:r>
            <a:endParaRPr lang="en-US" sz="2200" dirty="0">
              <a:latin typeface="+mj-lt"/>
            </a:endParaRPr>
          </a:p>
          <a:p>
            <a:r>
              <a:rPr lang="ru-RU" sz="2200" dirty="0">
                <a:latin typeface="+mj-lt"/>
              </a:rPr>
              <a:t>Он определил экономическую причину крестовых походов: европейская земля не в состоянии прокормить людей, поэтому для сохранения христианского населения необходимо завоевание богатых земель на Востоке.</a:t>
            </a:r>
            <a:endParaRPr lang="en-US" sz="2200" dirty="0">
              <a:latin typeface="+mj-lt"/>
            </a:endParaRPr>
          </a:p>
          <a:p>
            <a:r>
              <a:rPr lang="ru-RU" sz="2200" dirty="0">
                <a:latin typeface="+mj-lt"/>
              </a:rPr>
              <a:t>Религиозная аргументация касалась недопустимости хранения святынь христианства, прежде всего Гроба Господня, в руках неверных. Было принято решение о выступлении Христова воинства в поход 15 августа 1096 г.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41D748-D0DE-4B05-8B7E-8E8BDA39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649" y="3088720"/>
            <a:ext cx="2311031" cy="3144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EAE6C-42F4-4F67-AAA8-1491BF18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778" y="407305"/>
            <a:ext cx="2311031" cy="311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190BF8-71F7-4AB1-8B28-F8DB17553116}"/>
              </a:ext>
            </a:extLst>
          </p:cNvPr>
          <p:cNvSpPr txBox="1"/>
          <p:nvPr/>
        </p:nvSpPr>
        <p:spPr>
          <a:xfrm>
            <a:off x="7559778" y="3563778"/>
            <a:ext cx="1919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Алексей </a:t>
            </a:r>
            <a:r>
              <a:rPr lang="ru-RU" dirty="0" err="1">
                <a:latin typeface="+mj-lt"/>
              </a:rPr>
              <a:t>Комнин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I </a:t>
            </a:r>
            <a:endParaRPr lang="ru-RU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23B5F-CFB2-43DF-A278-00B989B761EC}"/>
              </a:ext>
            </a:extLst>
          </p:cNvPr>
          <p:cNvSpPr txBox="1"/>
          <p:nvPr/>
        </p:nvSpPr>
        <p:spPr>
          <a:xfrm>
            <a:off x="10307320" y="6314815"/>
            <a:ext cx="148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Папа Урбан</a:t>
            </a:r>
            <a:r>
              <a:rPr lang="en-US" dirty="0">
                <a:latin typeface="+mj-lt"/>
              </a:rPr>
              <a:t> II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270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417907-4EDF-42CE-86FB-102A2A05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07" y="508000"/>
            <a:ext cx="6761480" cy="979488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Причины Крестовых походов: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0EB54A-2AE1-479F-BE74-A011DDD24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07" y="1639888"/>
            <a:ext cx="4094413" cy="4882832"/>
          </a:xfrm>
        </p:spPr>
        <p:txBody>
          <a:bodyPr>
            <a:normAutofit fontScale="92500"/>
          </a:bodyPr>
          <a:lstStyle/>
          <a:p>
            <a:r>
              <a:rPr lang="ru-RU" dirty="0">
                <a:latin typeface="+mj-lt"/>
              </a:rPr>
              <a:t>Стремление освободить Святую землю от власти турков-сельджуков </a:t>
            </a:r>
          </a:p>
          <a:p>
            <a:r>
              <a:rPr lang="ru-RU" dirty="0">
                <a:latin typeface="+mj-lt"/>
              </a:rPr>
              <a:t>Желание распространить влияние католической Церкви на восток</a:t>
            </a:r>
          </a:p>
          <a:p>
            <a:r>
              <a:rPr lang="ru-RU" dirty="0">
                <a:latin typeface="+mj-lt"/>
              </a:rPr>
              <a:t>Бедственное положение, сложившееся в Европе в результате экономического кризиса и демографической ситуации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57C6D2-B018-4ADC-B861-F27B66FFC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4744720" y="1639888"/>
            <a:ext cx="6990080" cy="44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10E66-9992-4D5F-870F-9EDF0C3C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0" y="0"/>
            <a:ext cx="5537200" cy="1325563"/>
          </a:xfrm>
        </p:spPr>
        <p:txBody>
          <a:bodyPr>
            <a:normAutofit/>
          </a:bodyPr>
          <a:lstStyle/>
          <a:p>
            <a:pPr algn="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Первый Крестовый поход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8A5F5-9A99-4EF4-988B-7D5051BD0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0" y="1066801"/>
            <a:ext cx="5537200" cy="5618479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2600" dirty="0">
                <a:latin typeface="+mj-lt"/>
              </a:rPr>
              <a:t>15 июля 1099 года войска крестоносцев после успешной осады взяли Иерусалим и принялись истреблять его обитателей. </a:t>
            </a:r>
          </a:p>
          <a:p>
            <a:pPr algn="just"/>
            <a:r>
              <a:rPr lang="ru-RU" sz="2600" dirty="0">
                <a:latin typeface="+mj-lt"/>
              </a:rPr>
              <a:t>В результате первого похода крестоносцев на Ближнем Востоке возникли четыре новых христианских государства: Иерусалимское королевство, ставшее главным государством крестоносцев, а также графства Триполи и </a:t>
            </a:r>
            <a:r>
              <a:rPr lang="ru-RU" sz="2600" dirty="0" err="1">
                <a:latin typeface="+mj-lt"/>
              </a:rPr>
              <a:t>Эдесское</a:t>
            </a:r>
            <a:r>
              <a:rPr lang="ru-RU" sz="2600" dirty="0">
                <a:latin typeface="+mj-lt"/>
              </a:rPr>
              <a:t> и княжество Антиохийское. </a:t>
            </a:r>
          </a:p>
          <a:p>
            <a:pPr algn="just"/>
            <a:r>
              <a:rPr lang="ru-RU" sz="2600" dirty="0">
                <a:latin typeface="+mj-lt"/>
              </a:rPr>
              <a:t>Территория их была разбита на феоды, за которые рыцари-крестоносцы несли воинскую службу; земля в феодах обрабатывалась крестьянами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821D5-8AC9-46BD-9BDE-970AEF993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colorTemperature colorTemp="7291"/>
                    </a14:imgEffect>
                    <a14:imgEffect>
                      <a14:saturation sat="166000"/>
                    </a14:imgEffect>
                    <a14:imgEffect>
                      <a14:brightnessContrast bright="-10000" contrast="15000"/>
                    </a14:imgEffect>
                  </a14:imgLayer>
                </a14:imgProps>
              </a:ext>
            </a:extLst>
          </a:blip>
          <a:srcRect l="5205" r="7926" b="7556"/>
          <a:stretch/>
        </p:blipFill>
        <p:spPr>
          <a:xfrm>
            <a:off x="193040" y="834381"/>
            <a:ext cx="6156960" cy="55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9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161C9566-7AF9-4205-86F8-7F97EA0DD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213548"/>
              </p:ext>
            </p:extLst>
          </p:nvPr>
        </p:nvGraphicFramePr>
        <p:xfrm>
          <a:off x="386080" y="543838"/>
          <a:ext cx="11419840" cy="577032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53046">
                  <a:extLst>
                    <a:ext uri="{9D8B030D-6E8A-4147-A177-3AD203B41FA5}">
                      <a16:colId xmlns:a16="http://schemas.microsoft.com/office/drawing/2014/main" val="2235448195"/>
                    </a:ext>
                  </a:extLst>
                </a:gridCol>
                <a:gridCol w="4858441">
                  <a:extLst>
                    <a:ext uri="{9D8B030D-6E8A-4147-A177-3AD203B41FA5}">
                      <a16:colId xmlns:a16="http://schemas.microsoft.com/office/drawing/2014/main" val="2715153123"/>
                    </a:ext>
                  </a:extLst>
                </a:gridCol>
                <a:gridCol w="4808353">
                  <a:extLst>
                    <a:ext uri="{9D8B030D-6E8A-4147-A177-3AD203B41FA5}">
                      <a16:colId xmlns:a16="http://schemas.microsoft.com/office/drawing/2014/main" val="1167840965"/>
                    </a:ext>
                  </a:extLst>
                </a:gridCol>
              </a:tblGrid>
              <a:tr h="41945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Походы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Результаты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21422"/>
                  </a:ext>
                </a:extLst>
              </a:tr>
              <a:tr h="1470952">
                <a:tc>
                  <a:txBody>
                    <a:bodyPr/>
                    <a:lstStyle/>
                    <a:p>
                      <a:r>
                        <a:rPr lang="ru-RU" sz="1800" dirty="0"/>
                        <a:t>Первый крестовый поход </a:t>
                      </a:r>
                    </a:p>
                    <a:p>
                      <a:r>
                        <a:rPr lang="ru-RU" sz="1800" dirty="0"/>
                        <a:t>(1096 - 1099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/>
                        <a:t>Желание римских пап распространить свою власть на новые страны, западных феодалов - приобрести новые владения и увеличить доходы.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/>
                        <a:t>Освобождение Никеи (1097 г.), захват </a:t>
                      </a:r>
                      <a:r>
                        <a:rPr lang="ru-RU" sz="1800" dirty="0" err="1"/>
                        <a:t>Эдессы</a:t>
                      </a:r>
                      <a:r>
                        <a:rPr lang="ru-RU" sz="1800" dirty="0"/>
                        <a:t> (1098 г.), овладение Иерусалимом (1099 г.). Создание государства Триполи, княжества </a:t>
                      </a:r>
                      <a:r>
                        <a:rPr lang="ru-RU" sz="1800" dirty="0" err="1"/>
                        <a:t>Антиохского</a:t>
                      </a:r>
                      <a:r>
                        <a:rPr lang="ru-RU" sz="1800" dirty="0"/>
                        <a:t>, графства </a:t>
                      </a:r>
                      <a:r>
                        <a:rPr lang="ru-RU" sz="1800" dirty="0" err="1"/>
                        <a:t>Эдесского</a:t>
                      </a:r>
                      <a:r>
                        <a:rPr lang="ru-RU" sz="1800" dirty="0"/>
                        <a:t>, Иерусалимского королевства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394623"/>
                  </a:ext>
                </a:extLst>
              </a:tr>
              <a:tr h="1293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Второй крестовый поход</a:t>
                      </a:r>
                    </a:p>
                    <a:p>
                      <a:r>
                        <a:rPr lang="ru-RU" sz="1800" dirty="0"/>
                        <a:t>(1147 - 1149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Вернуть </a:t>
                      </a:r>
                      <a:r>
                        <a:rPr lang="ru-RU" sz="1800" dirty="0" err="1"/>
                        <a:t>Эдессу</a:t>
                      </a:r>
                      <a:r>
                        <a:rPr lang="ru-RU" sz="1800" dirty="0"/>
                        <a:t>, взятую мусульманами в 1144 г.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Окончательная потеря </a:t>
                      </a:r>
                      <a:r>
                        <a:rPr lang="ru-RU" sz="1800" dirty="0" err="1"/>
                        <a:t>Эдессы</a:t>
                      </a:r>
                      <a:r>
                        <a:rPr lang="ru-RU" sz="1800" dirty="0"/>
                        <a:t> (1148 г.) и полная неудача крестоносцев.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800573"/>
                  </a:ext>
                </a:extLst>
              </a:tr>
              <a:tr h="1293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Третий крестовый поход</a:t>
                      </a:r>
                    </a:p>
                    <a:p>
                      <a:r>
                        <a:rPr lang="ru-RU" sz="1800" dirty="0"/>
                        <a:t>(1189 - 1192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Вернуть Иерусалим, захваченный мусульманами (Саладином в 1187 году).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Долгая осада Иерусалима, часть города была захвачена, но в итоге потерпели неудачу.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614690"/>
                  </a:ext>
                </a:extLst>
              </a:tr>
              <a:tr h="1293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Четвертый крестовый поход</a:t>
                      </a:r>
                    </a:p>
                    <a:p>
                      <a:r>
                        <a:rPr lang="ru-RU" sz="1800" dirty="0"/>
                        <a:t>(1202 - 1204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Жестокое разграбление христианского Константинополя.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Распад Византийской империи: греческие государства - Эпирское царство, Никейская и </a:t>
                      </a:r>
                      <a:r>
                        <a:rPr lang="ru-RU" sz="1800" dirty="0" err="1"/>
                        <a:t>Трапезундская</a:t>
                      </a:r>
                      <a:r>
                        <a:rPr lang="ru-RU" sz="1800" dirty="0"/>
                        <a:t> империи. Крестоносцы создали Латинскую империю.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57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45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68EDB72-7ED2-42C3-B0C5-258C08583D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074933"/>
              </p:ext>
            </p:extLst>
          </p:nvPr>
        </p:nvGraphicFramePr>
        <p:xfrm>
          <a:off x="364490" y="497839"/>
          <a:ext cx="11463020" cy="586232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70839">
                  <a:extLst>
                    <a:ext uri="{9D8B030D-6E8A-4147-A177-3AD203B41FA5}">
                      <a16:colId xmlns:a16="http://schemas.microsoft.com/office/drawing/2014/main" val="1824434215"/>
                    </a:ext>
                  </a:extLst>
                </a:gridCol>
                <a:gridCol w="4824271">
                  <a:extLst>
                    <a:ext uri="{9D8B030D-6E8A-4147-A177-3AD203B41FA5}">
                      <a16:colId xmlns:a16="http://schemas.microsoft.com/office/drawing/2014/main" val="178228679"/>
                    </a:ext>
                  </a:extLst>
                </a:gridCol>
                <a:gridCol w="4867910">
                  <a:extLst>
                    <a:ext uri="{9D8B030D-6E8A-4147-A177-3AD203B41FA5}">
                      <a16:colId xmlns:a16="http://schemas.microsoft.com/office/drawing/2014/main" val="940191437"/>
                    </a:ext>
                  </a:extLst>
                </a:gridCol>
              </a:tblGrid>
              <a:tr h="418738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Походы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Цели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Результаты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3796"/>
                  </a:ext>
                </a:extLst>
              </a:tr>
              <a:tr h="1360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/>
                        <a:t>Пятый крестовый поход</a:t>
                      </a:r>
                    </a:p>
                    <a:p>
                      <a:r>
                        <a:rPr lang="ru-RU" sz="1800" b="0" dirty="0"/>
                        <a:t>(1217 - 1221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dirty="0"/>
                        <a:t>Возвращение Иерусалима и остальной части Святой Земли путем первого завоевания Египта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dirty="0"/>
                        <a:t>Потерпели провал наступления в Египте и в переговорах по Иерусалиму из-за того, что отсутствовало единство в руководстве.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612102"/>
                  </a:ext>
                </a:extLst>
              </a:tr>
              <a:tr h="1360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Шестой крестовый поход</a:t>
                      </a:r>
                    </a:p>
                    <a:p>
                      <a:r>
                        <a:rPr lang="ru-RU" sz="1800" dirty="0"/>
                        <a:t>(1228 - 1229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Возвращению Иерусалима и остальной части Святой земли.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18 марта 1229 года Иерусалим в результате заключения договора с египетским султаном, но в 1244 году город снова перешел к мусульманам.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99217"/>
                  </a:ext>
                </a:extLst>
              </a:tr>
              <a:tr h="1360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Седьмой крестовый поход</a:t>
                      </a:r>
                    </a:p>
                    <a:p>
                      <a:r>
                        <a:rPr lang="ru-RU" sz="1800" dirty="0"/>
                        <a:t>(1248 - 1254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Поход на Египет.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Поражение крестоносцев, взятие в плен короля с последующим выкупом и возвращением домой.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00509"/>
                  </a:ext>
                </a:extLst>
              </a:tr>
              <a:tr h="1360896">
                <a:tc>
                  <a:txBody>
                    <a:bodyPr/>
                    <a:lstStyle/>
                    <a:p>
                      <a:r>
                        <a:rPr lang="ru-RU" sz="1800" dirty="0"/>
                        <a:t>Восьмой крестовый поход</a:t>
                      </a:r>
                    </a:p>
                    <a:p>
                      <a:r>
                        <a:rPr lang="ru-RU" sz="1800" dirty="0"/>
                        <a:t>(1270-1291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Отвоевание Иерусалима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Последний и неудачный. Рыцари потеряли все владения на Востоке, кроме о. Кипр. Разорение стран Восточного Средиземноморья. Победа мусульман.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83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44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2DDCD-CC7A-4501-93B6-6D8BE501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22126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Нашествие Крестоносцев на Русь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1482A7B-9761-44B8-A084-D502851F5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" r="1615"/>
          <a:stretch/>
        </p:blipFill>
        <p:spPr>
          <a:xfrm>
            <a:off x="6482080" y="1832819"/>
            <a:ext cx="5443220" cy="377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56FBD-A838-44CF-AA6C-94A4DBE35D0F}"/>
              </a:ext>
            </a:extLst>
          </p:cNvPr>
          <p:cNvSpPr txBox="1"/>
          <p:nvPr/>
        </p:nvSpPr>
        <p:spPr>
          <a:xfrm>
            <a:off x="266700" y="831337"/>
            <a:ext cx="11658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1" dirty="0">
                <a:latin typeface="+mj-lt"/>
              </a:rPr>
              <a:t>Ливонские походы на Русь </a:t>
            </a:r>
            <a:r>
              <a:rPr lang="ru-RU" sz="2000" dirty="0">
                <a:latin typeface="+mj-lt"/>
              </a:rPr>
              <a:t>— военная кампания 1240—1242 годов рыцарей-крестоносцев Ливонского ордена и других интервентов, проведённая с целью захватить земли Пскова и Новгорода и подчинить их Римской Католической Церкви.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271E7-F427-46BE-BB03-12AB088CBF1A}"/>
              </a:ext>
            </a:extLst>
          </p:cNvPr>
          <p:cNvSpPr txBox="1"/>
          <p:nvPr/>
        </p:nvSpPr>
        <p:spPr>
          <a:xfrm>
            <a:off x="266700" y="5710702"/>
            <a:ext cx="11658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1" dirty="0">
                <a:latin typeface="+mj-lt"/>
              </a:rPr>
              <a:t>Итоги: </a:t>
            </a:r>
            <a:r>
              <a:rPr lang="ru-RU" sz="2000" dirty="0">
                <a:latin typeface="+mj-lt"/>
              </a:rPr>
              <a:t>Немцы отступили от Пскова и Новгорода. По условиям мирного договора </a:t>
            </a:r>
            <a:r>
              <a:rPr lang="ru-RU" sz="2000" dirty="0" err="1">
                <a:latin typeface="+mj-lt"/>
              </a:rPr>
              <a:t>ливонцы</a:t>
            </a:r>
            <a:r>
              <a:rPr lang="ru-RU" sz="2000" dirty="0">
                <a:latin typeface="+mj-lt"/>
              </a:rPr>
              <a:t> обязались вернуть Новгороду Лугу, </a:t>
            </a:r>
            <a:r>
              <a:rPr lang="ru-RU" sz="2000" dirty="0" err="1">
                <a:latin typeface="+mj-lt"/>
              </a:rPr>
              <a:t>Летголу</a:t>
            </a:r>
            <a:r>
              <a:rPr lang="ru-RU" sz="2000" dirty="0">
                <a:latin typeface="+mj-lt"/>
              </a:rPr>
              <a:t>, землю Водь. Новгородцы не дали немцам продвинуться из Прибалтики на восток. Победа имела большое значение для истории Руси.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774A0-B6CD-47C3-9786-D29DAAC32898}"/>
              </a:ext>
            </a:extLst>
          </p:cNvPr>
          <p:cNvSpPr txBox="1"/>
          <p:nvPr/>
        </p:nvSpPr>
        <p:spPr>
          <a:xfrm>
            <a:off x="86308" y="1894844"/>
            <a:ext cx="63957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Первый Крестовый поход на славянский Восток объявили саксонские феодалы и духовенство в 1147 году.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Удар планировался на три славянских племени - </a:t>
            </a:r>
            <a:r>
              <a:rPr lang="ru-RU" sz="2000" dirty="0" err="1">
                <a:latin typeface="+mj-lt"/>
              </a:rPr>
              <a:t>бодричей</a:t>
            </a:r>
            <a:r>
              <a:rPr lang="ru-RU" sz="2000" dirty="0">
                <a:latin typeface="+mj-lt"/>
              </a:rPr>
              <a:t>, лютичей и поморян, занимавших северо-восток современной Германии.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Крестоносцы сумели захватить ряд территорий у Финского залива и обложить данью племя </a:t>
            </a:r>
            <a:r>
              <a:rPr lang="ru-RU" sz="2000" dirty="0" err="1">
                <a:latin typeface="+mj-lt"/>
              </a:rPr>
              <a:t>вожан</a:t>
            </a:r>
            <a:r>
              <a:rPr lang="ru-RU" sz="2000" dirty="0">
                <a:latin typeface="+mj-lt"/>
              </a:rPr>
              <a:t>. Однако Александр Невский (князь Новгорода) сумел отбить потерянные территории до 1242 года. Знаменитое Ледовое побоище окончательно положило конец западной экспансии.</a:t>
            </a:r>
          </a:p>
        </p:txBody>
      </p:sp>
    </p:spTree>
    <p:extLst>
      <p:ext uri="{BB962C8B-B14F-4D97-AF65-F5344CB8AC3E}">
        <p14:creationId xmlns:p14="http://schemas.microsoft.com/office/powerpoint/2010/main" val="144613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3DBBA-8D6C-418E-B0C4-5257BBA1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33" y="324094"/>
            <a:ext cx="6131348" cy="1325563"/>
          </a:xfrm>
        </p:spPr>
        <p:txBody>
          <a:bodyPr>
            <a:normAutofit/>
          </a:bodyPr>
          <a:lstStyle/>
          <a:p>
            <a:r>
              <a:rPr lang="ru-RU" sz="26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«Северные» крестовые походы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19DB9-49D3-403F-B985-3EAB15F7A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27" y="1649657"/>
            <a:ext cx="5882029" cy="3738208"/>
          </a:xfrm>
        </p:spPr>
        <p:txBody>
          <a:bodyPr>
            <a:normAutofit/>
          </a:bodyPr>
          <a:lstStyle/>
          <a:p>
            <a:pPr algn="just"/>
            <a:r>
              <a:rPr lang="ru-RU" sz="2200" b="1" i="1" dirty="0">
                <a:latin typeface="+mj-lt"/>
              </a:rPr>
              <a:t>XII-XIII вв.</a:t>
            </a:r>
            <a:r>
              <a:rPr lang="ru-RU" sz="2200" dirty="0">
                <a:latin typeface="+mj-lt"/>
              </a:rPr>
              <a:t> - «северные» крестовые походы немецких, датских и шведских феодалов в Восточную Прибалтику против «язычников».</a:t>
            </a:r>
          </a:p>
          <a:p>
            <a:pPr algn="just"/>
            <a:r>
              <a:rPr lang="ru-RU" sz="2200" dirty="0">
                <a:latin typeface="+mj-lt"/>
              </a:rPr>
              <a:t>На захваченных землях в Пруссии, Юго-Западной Финляндии, Западной Карелии образовывались новые государственные структуры, такие как владения Тевтонского и Ливонского духовно-рыцарских орденов.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EF75D-BE55-4BC2-8C64-9506A8796438}"/>
              </a:ext>
            </a:extLst>
          </p:cNvPr>
          <p:cNvSpPr txBox="1"/>
          <p:nvPr/>
        </p:nvSpPr>
        <p:spPr>
          <a:xfrm>
            <a:off x="564822" y="4802775"/>
            <a:ext cx="110260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1" dirty="0" err="1">
                <a:latin typeface="+mj-lt"/>
              </a:rPr>
              <a:t>Тевто́нский</a:t>
            </a:r>
            <a:r>
              <a:rPr lang="ru-RU" sz="2000" b="1" i="1" dirty="0">
                <a:latin typeface="+mj-lt"/>
              </a:rPr>
              <a:t> </a:t>
            </a:r>
            <a:r>
              <a:rPr lang="ru-RU" sz="2000" b="1" i="1" dirty="0" err="1">
                <a:latin typeface="+mj-lt"/>
              </a:rPr>
              <a:t>о́рден</a:t>
            </a:r>
            <a:r>
              <a:rPr lang="ru-RU" sz="2000" b="1" i="1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— германский духовно-рыцарский военный орден, основанный в конце XII века между Неманом и Вислой – на Балтийском побережье.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81D16-288E-4229-92C6-5A1A88DCE2A7}"/>
              </a:ext>
            </a:extLst>
          </p:cNvPr>
          <p:cNvSpPr txBox="1"/>
          <p:nvPr/>
        </p:nvSpPr>
        <p:spPr>
          <a:xfrm>
            <a:off x="566786" y="5642078"/>
            <a:ext cx="11058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1" dirty="0" err="1">
                <a:latin typeface="+mj-lt"/>
              </a:rPr>
              <a:t>Ливо́нский</a:t>
            </a:r>
            <a:r>
              <a:rPr lang="ru-RU" sz="2000" b="1" i="1" dirty="0">
                <a:latin typeface="+mj-lt"/>
              </a:rPr>
              <a:t> </a:t>
            </a:r>
            <a:r>
              <a:rPr lang="ru-RU" sz="2000" b="1" i="1" dirty="0" err="1">
                <a:latin typeface="+mj-lt"/>
              </a:rPr>
              <a:t>о́рден</a:t>
            </a:r>
            <a:r>
              <a:rPr lang="ru-RU" sz="2000" b="1" i="1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— католическая и военно-политическая организация рыцарей Тевтонского ордена, создавшая в 13—16 вв. феодальное государство в Восточной Прибалтике.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B40ECD-684A-427F-9D27-18B52AE16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1" t="3475" r="5039" b="3193"/>
          <a:stretch/>
        </p:blipFill>
        <p:spPr>
          <a:xfrm>
            <a:off x="6808896" y="703565"/>
            <a:ext cx="2394802" cy="35184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C70FC-12EE-4089-93B9-FC5521FA4F6E}"/>
              </a:ext>
            </a:extLst>
          </p:cNvPr>
          <p:cNvSpPr txBox="1"/>
          <p:nvPr/>
        </p:nvSpPr>
        <p:spPr>
          <a:xfrm>
            <a:off x="6679965" y="4332804"/>
            <a:ext cx="2652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+mj-lt"/>
              </a:rPr>
              <a:t>Рыцарь Тевтонского ордена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8FBBBF-D973-4DA8-B325-9CD48AE5F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" t="5889" r="4799"/>
          <a:stretch/>
        </p:blipFill>
        <p:spPr>
          <a:xfrm>
            <a:off x="9436813" y="703565"/>
            <a:ext cx="2446142" cy="3518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EB858F-896A-4686-8A19-128875F2217E}"/>
              </a:ext>
            </a:extLst>
          </p:cNvPr>
          <p:cNvSpPr txBox="1"/>
          <p:nvPr/>
        </p:nvSpPr>
        <p:spPr>
          <a:xfrm>
            <a:off x="9388444" y="4328467"/>
            <a:ext cx="2542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+mj-lt"/>
              </a:rPr>
              <a:t>Рыцарь Ливонского ордена</a:t>
            </a:r>
          </a:p>
        </p:txBody>
      </p:sp>
    </p:spTree>
    <p:extLst>
      <p:ext uri="{BB962C8B-B14F-4D97-AF65-F5344CB8AC3E}">
        <p14:creationId xmlns:p14="http://schemas.microsoft.com/office/powerpoint/2010/main" val="41718386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1162</Words>
  <Application>Microsoft Office PowerPoint</Application>
  <PresentationFormat>Широкоэкранный</PresentationFormat>
  <Paragraphs>99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Тема Office</vt:lpstr>
      <vt:lpstr>Крестовые  походы</vt:lpstr>
      <vt:lpstr>Введение</vt:lpstr>
      <vt:lpstr>Причины Крестовых походов:</vt:lpstr>
      <vt:lpstr>Причины Крестовых походов:</vt:lpstr>
      <vt:lpstr>Первый Крестовый поход</vt:lpstr>
      <vt:lpstr>Презентация PowerPoint</vt:lpstr>
      <vt:lpstr>Презентация PowerPoint</vt:lpstr>
      <vt:lpstr>Нашествие Крестоносцев на Русь</vt:lpstr>
      <vt:lpstr>«Северные» крестовые походы</vt:lpstr>
      <vt:lpstr>Презентация PowerPoint</vt:lpstr>
      <vt:lpstr>Выводы:</vt:lpstr>
      <vt:lpstr>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Крестовые походы</dc:title>
  <dc:creator>Anastasia Filintseva</dc:creator>
  <cp:lastModifiedBy>Anastasia Filintseva</cp:lastModifiedBy>
  <cp:revision>37</cp:revision>
  <dcterms:created xsi:type="dcterms:W3CDTF">2023-09-25T13:04:27Z</dcterms:created>
  <dcterms:modified xsi:type="dcterms:W3CDTF">2023-10-02T21:20:33Z</dcterms:modified>
</cp:coreProperties>
</file>